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90" r:id="rId3"/>
    <p:sldId id="257" r:id="rId4"/>
    <p:sldId id="258" r:id="rId5"/>
    <p:sldId id="269" r:id="rId6"/>
    <p:sldId id="270" r:id="rId7"/>
    <p:sldId id="271" r:id="rId8"/>
    <p:sldId id="272" r:id="rId9"/>
    <p:sldId id="273" r:id="rId10"/>
    <p:sldId id="274" r:id="rId11"/>
    <p:sldId id="275" r:id="rId12"/>
    <p:sldId id="276" r:id="rId13"/>
    <p:sldId id="277" r:id="rId14"/>
    <p:sldId id="288" r:id="rId15"/>
    <p:sldId id="278" r:id="rId16"/>
    <p:sldId id="279" r:id="rId17"/>
    <p:sldId id="281" r:id="rId18"/>
    <p:sldId id="282" r:id="rId19"/>
    <p:sldId id="283" r:id="rId20"/>
    <p:sldId id="284" r:id="rId21"/>
    <p:sldId id="285" r:id="rId22"/>
    <p:sldId id="286" r:id="rId23"/>
    <p:sldId id="287" r:id="rId24"/>
    <p:sldId id="289" r:id="rId25"/>
    <p:sldId id="267" r:id="rId26"/>
    <p:sldId id="268"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5F8"/>
    <a:srgbClr val="1D16A2"/>
    <a:srgbClr val="FFFF66"/>
    <a:srgbClr val="3A5C86"/>
    <a:srgbClr val="F8E4B8"/>
    <a:srgbClr val="48B436"/>
    <a:srgbClr val="2FCF55"/>
    <a:srgbClr val="009900"/>
    <a:srgbClr val="B5D9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snapToGrid="0">
      <p:cViewPr varScale="1">
        <p:scale>
          <a:sx n="68" d="100"/>
          <a:sy n="68" d="100"/>
        </p:scale>
        <p:origin x="-81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312564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4152122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3415684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565839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1740069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2837800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794104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1716038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3378852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3877536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F89CC87-44B8-426D-BF27-397319319A13}" type="datetimeFigureOut">
              <a:rPr lang="ru-RU" smtClean="0"/>
              <a:pPr/>
              <a:t>10.11.2022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1323510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9CC87-44B8-426D-BF27-397319319A13}" type="datetimeFigureOut">
              <a:rPr lang="ru-RU" smtClean="0"/>
              <a:pPr/>
              <a:t>10.11.2022</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17AF9-30CB-4302-9CFB-BCB04D152C45}" type="slidenum">
              <a:rPr lang="ru-RU" smtClean="0"/>
              <a:pPr/>
              <a:t>‹#›</a:t>
            </a:fld>
            <a:endParaRPr lang="ru-RU" dirty="0"/>
          </a:p>
        </p:txBody>
      </p:sp>
    </p:spTree>
    <p:extLst>
      <p:ext uri="{BB962C8B-B14F-4D97-AF65-F5344CB8AC3E}">
        <p14:creationId xmlns:p14="http://schemas.microsoft.com/office/powerpoint/2010/main" xmlns="" val="35832703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141519" y="446489"/>
            <a:ext cx="5908962"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kk-KZ" sz="2000" dirty="0">
                <a:ln w="0"/>
                <a:latin typeface="Times New Roman" panose="02020603050405020304" pitchFamily="18" charset="0"/>
                <a:cs typeface="Times New Roman" panose="02020603050405020304" pitchFamily="18" charset="0"/>
              </a:rPr>
              <a:t>Білім және Ғылым министрлігі</a:t>
            </a:r>
          </a:p>
          <a:p>
            <a:pPr algn="ctr"/>
            <a:r>
              <a:rPr lang="kk-KZ" sz="2000" dirty="0">
                <a:ln w="0"/>
                <a:latin typeface="Times New Roman" panose="02020603050405020304" pitchFamily="18" charset="0"/>
                <a:cs typeface="Times New Roman" panose="02020603050405020304" pitchFamily="18" charset="0"/>
              </a:rPr>
              <a:t>Әл-Фараби атындағы Қазақ Ұлттық Университеті </a:t>
            </a:r>
            <a:endParaRPr lang="ru-RU" sz="2000" dirty="0">
              <a:ln w="0"/>
              <a:latin typeface="Times New Roman" panose="02020603050405020304" pitchFamily="18" charset="0"/>
              <a:cs typeface="Times New Roman" panose="02020603050405020304" pitchFamily="18" charset="0"/>
            </a:endParaRPr>
          </a:p>
        </p:txBody>
      </p:sp>
      <p:pic>
        <p:nvPicPr>
          <p:cNvPr id="1026" name="Picture 2" descr="Файл:Logotip KazNU.gif — Википедия"/>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085" y="446489"/>
            <a:ext cx="2071486" cy="2088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Казахский национальный университет им. аль-Фараби"/>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48798" y="446489"/>
            <a:ext cx="2062553" cy="2088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637701" y="1320082"/>
            <a:ext cx="6625648"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kk-KZ" sz="2000" dirty="0">
                <a:latin typeface="Times New Roman" panose="02020603050405020304" pitchFamily="18" charset="0"/>
                <a:cs typeface="Times New Roman" panose="02020603050405020304" pitchFamily="18" charset="0"/>
              </a:rPr>
              <a:t>Факультет: Биология және биотехналогия</a:t>
            </a:r>
          </a:p>
          <a:p>
            <a:pPr algn="ctr"/>
            <a:r>
              <a:rPr lang="kk-KZ" sz="2000" dirty="0">
                <a:latin typeface="Times New Roman" panose="02020603050405020304" pitchFamily="18" charset="0"/>
                <a:cs typeface="Times New Roman" panose="02020603050405020304" pitchFamily="18" charset="0"/>
              </a:rPr>
              <a:t>Кафедра: Биофизика, биомедицина және нейроғылымдар</a:t>
            </a:r>
            <a:endParaRPr lang="ru-RU"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flipH="1">
            <a:off x="5030236" y="6343196"/>
            <a:ext cx="1840579" cy="369332"/>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Алматы 2022</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96283" y="3174171"/>
            <a:ext cx="1062466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spcAft>
                <a:spcPts val="0"/>
              </a:spcAft>
            </a:pPr>
            <a:r>
              <a:rPr lang="kk-KZ" sz="2400" b="1" dirty="0">
                <a:latin typeface="Times New Roman" panose="02020603050405020304" pitchFamily="18" charset="0"/>
                <a:ea typeface="Times New Roman" panose="02020603050405020304" pitchFamily="18" charset="0"/>
              </a:rPr>
              <a:t>Тақырыбы: </a:t>
            </a:r>
            <a:r>
              <a:rPr lang="ru-RU" sz="2400" b="1" dirty="0">
                <a:latin typeface="Times New Roman" panose="02020603050405020304" pitchFamily="18" charset="0"/>
                <a:ea typeface="Times New Roman" panose="02020603050405020304" pitchFamily="18" charset="0"/>
              </a:rPr>
              <a:t>Стресстің даму механизмдері туралы заманауи идеялар.</a:t>
            </a:r>
            <a:endParaRPr lang="ru-R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2207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838200" y="357043"/>
            <a:ext cx="10515600" cy="1665721"/>
          </a:xfrm>
        </p:spPr>
        <p:style>
          <a:lnRef idx="2">
            <a:schemeClr val="accent4"/>
          </a:lnRef>
          <a:fillRef idx="1">
            <a:schemeClr val="lt1"/>
          </a:fillRef>
          <a:effectRef idx="0">
            <a:schemeClr val="accent4"/>
          </a:effectRef>
          <a:fontRef idx="minor">
            <a:schemeClr val="dk1"/>
          </a:fontRef>
        </p:style>
        <p:txBody>
          <a:bodyPr>
            <a:normAutofit/>
          </a:bodyPr>
          <a:lstStyle/>
          <a:p>
            <a:pPr algn="just"/>
            <a:r>
              <a:rPr lang="ru-RU" sz="1800" dirty="0">
                <a:latin typeface="Times New Roman" panose="02020603050405020304" pitchFamily="18" charset="0"/>
                <a:cs typeface="Times New Roman" panose="02020603050405020304" pitchFamily="18" charset="0"/>
              </a:rPr>
              <a:t>Бірінші кезең стресстің алғашқы пайда болуымен көрінеді және </a:t>
            </a:r>
            <a:r>
              <a:rPr lang="ru-RU" sz="1800" b="1" dirty="0">
                <a:latin typeface="Times New Roman" panose="02020603050405020304" pitchFamily="18" charset="0"/>
                <a:cs typeface="Times New Roman" panose="02020603050405020304" pitchFamily="18" charset="0"/>
              </a:rPr>
              <a:t>мазасыздық кезеңі </a:t>
            </a:r>
            <a:r>
              <a:rPr lang="ru-RU" sz="1800" dirty="0">
                <a:latin typeface="Times New Roman" panose="02020603050405020304" pitchFamily="18" charset="0"/>
                <a:cs typeface="Times New Roman" panose="02020603050405020304" pitchFamily="18" charset="0"/>
              </a:rPr>
              <a:t>деп аталады. Осы кезең үшін дененің төзімділік деңгейінің төмендеуі, кейбір соматикалық және вегетативті функциялардың бұзылуымен сипатталады. Содан кейін дене резервтерді жұмылдырады және қорғаныс процестерінің өзін-өзі реттеу механизмдерін қамтиды. Егер қорғаныс реакциялары тиімді болса, мазасыздық басылып, дене аз белсенділікке оралады. Көптеген стресстер осы кезеңде шешіледі. Мұндай қысқа мерзімді стресстерді жедел стресс реакциялары деп атауға болады</a:t>
            </a:r>
          </a:p>
        </p:txBody>
      </p:sp>
      <p:sp>
        <p:nvSpPr>
          <p:cNvPr id="5" name="Прямоугольник 4"/>
          <p:cNvSpPr/>
          <p:nvPr/>
        </p:nvSpPr>
        <p:spPr>
          <a:xfrm>
            <a:off x="554181" y="2379807"/>
            <a:ext cx="6096000" cy="147732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a:r>
              <a:rPr lang="ru-RU" dirty="0">
                <a:solidFill>
                  <a:schemeClr val="tx1"/>
                </a:solidFill>
                <a:latin typeface="Times New Roman" panose="02020603050405020304" pitchFamily="18" charset="0"/>
                <a:cs typeface="Times New Roman" panose="02020603050405020304" pitchFamily="18" charset="0"/>
              </a:rPr>
              <a:t>Екінші кезең, </a:t>
            </a:r>
            <a:r>
              <a:rPr lang="ru-RU" b="1" dirty="0">
                <a:solidFill>
                  <a:schemeClr val="tx1"/>
                </a:solidFill>
                <a:latin typeface="Times New Roman" panose="02020603050405020304" pitchFamily="18" charset="0"/>
                <a:cs typeface="Times New Roman" panose="02020603050405020304" pitchFamily="18" charset="0"/>
              </a:rPr>
              <a:t>қарсылық кезеңі</a:t>
            </a:r>
            <a:r>
              <a:rPr lang="ru-RU" dirty="0">
                <a:solidFill>
                  <a:schemeClr val="tx1"/>
                </a:solidFill>
                <a:latin typeface="Times New Roman" panose="02020603050405020304" pitchFamily="18" charset="0"/>
                <a:cs typeface="Times New Roman" panose="02020603050405020304" pitchFamily="18" charset="0"/>
              </a:rPr>
              <a:t>, дененің қорғаныс реакцияларын сақтау қажеттілігі туындаған кезде стресстің ұзақ әсер етуімен жүреді. Функционалды жүйелердің  сыртқы жағдайларына сәйкес келетін бейімделу резервтерін теңгерімді жұмсау. </a:t>
            </a:r>
          </a:p>
        </p:txBody>
      </p:sp>
      <p:sp>
        <p:nvSpPr>
          <p:cNvPr id="6" name="Прямоугольник 5"/>
          <p:cNvSpPr/>
          <p:nvPr/>
        </p:nvSpPr>
        <p:spPr>
          <a:xfrm>
            <a:off x="5777345" y="4064906"/>
            <a:ext cx="6096000" cy="230832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ru-RU" dirty="0">
                <a:latin typeface="Times New Roman" panose="02020603050405020304" pitchFamily="18" charset="0"/>
                <a:cs typeface="Times New Roman" panose="02020603050405020304" pitchFamily="18" charset="0"/>
              </a:rPr>
              <a:t>Үшінші кезең – </a:t>
            </a:r>
            <a:r>
              <a:rPr lang="ru-RU" b="1" dirty="0">
                <a:latin typeface="Times New Roman" panose="02020603050405020304" pitchFamily="18" charset="0"/>
                <a:cs typeface="Times New Roman" panose="02020603050405020304" pitchFamily="18" charset="0"/>
              </a:rPr>
              <a:t>сарқылу (истощение) </a:t>
            </a:r>
            <a:r>
              <a:rPr lang="ru-RU" dirty="0">
                <a:latin typeface="Times New Roman" panose="02020603050405020304" pitchFamily="18" charset="0"/>
                <a:cs typeface="Times New Roman" panose="02020603050405020304" pitchFamily="18" charset="0"/>
              </a:rPr>
              <a:t>кезеңі. Ол стресс факторларының шамадан тыс қарқынды және ұзақ әсер етуімен организмнің күресу кезеңінде қорғаныс және бейімделу механизмдерін реттеу механизмдері бұзылған кезде пайда болады. Бейімделу резервтері айтарлықтай азаяды. Организмнің қарсылығы төмендейді, соның нәтижесінде функционалдық бұзылулар ғана емес, сонымен қатар денеде морфологиялық өзгерістер болуы мүмкін.</a:t>
            </a:r>
          </a:p>
        </p:txBody>
      </p:sp>
    </p:spTree>
    <p:extLst>
      <p:ext uri="{BB962C8B-B14F-4D97-AF65-F5344CB8AC3E}">
        <p14:creationId xmlns:p14="http://schemas.microsoft.com/office/powerpoint/2010/main" xmlns="" val="3549247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alpha val="2600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79870"/>
            <a:ext cx="10515600" cy="707015"/>
          </a:xfrm>
        </p:spPr>
        <p:txBody>
          <a:bodyPr/>
          <a:lstStyle/>
          <a:p>
            <a:pPr algn="ctr"/>
            <a:r>
              <a:rPr lang="ru-RU" b="1" dirty="0">
                <a:solidFill>
                  <a:sysClr val="windowText" lastClr="000000"/>
                </a:solidFill>
                <a:latin typeface="Times New Roman" panose="02020603050405020304" pitchFamily="18" charset="0"/>
                <a:cs typeface="Times New Roman" panose="02020603050405020304" pitchFamily="18" charset="0"/>
              </a:rPr>
              <a:t>Стресстің түрлері</a:t>
            </a:r>
          </a:p>
        </p:txBody>
      </p:sp>
      <p:sp>
        <p:nvSpPr>
          <p:cNvPr id="6" name="Прямоугольник 5"/>
          <p:cNvSpPr/>
          <p:nvPr/>
        </p:nvSpPr>
        <p:spPr>
          <a:xfrm>
            <a:off x="810064" y="1617355"/>
            <a:ext cx="10529455" cy="36933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marL="285750" indent="-285750" algn="just">
              <a:buFontTx/>
              <a:buChar char="-"/>
            </a:pPr>
            <a:r>
              <a:rPr lang="ru-RU" b="1" dirty="0">
                <a:latin typeface="Times New Roman" panose="02020603050405020304" pitchFamily="18" charset="0"/>
                <a:cs typeface="Times New Roman" panose="02020603050405020304" pitchFamily="18" charset="0"/>
              </a:rPr>
              <a:t>Ақпараттық стресс </a:t>
            </a:r>
            <a:r>
              <a:rPr lang="ru-RU" dirty="0">
                <a:latin typeface="Times New Roman" panose="02020603050405020304" pitchFamily="18" charset="0"/>
                <a:cs typeface="Times New Roman" panose="02020603050405020304" pitchFamily="18" charset="0"/>
              </a:rPr>
              <a:t>- жеке адам тапсырманы орындамаған кезде ақпараттың шамадан тыс жүктелу жағдайы. Қабылданған шешімдердің салдарына жауапты бола отырып, қажетті қарқынмен дұрыс шешім қабылдауға үлгермейді.</a:t>
            </a:r>
          </a:p>
          <a:p>
            <a:pPr marL="285750" indent="-285750" algn="just">
              <a:buFontTx/>
              <a:buChar char="-"/>
            </a:pPr>
            <a:r>
              <a:rPr lang="ru-RU" b="1" dirty="0">
                <a:latin typeface="Times New Roman" panose="02020603050405020304" pitchFamily="18" charset="0"/>
                <a:cs typeface="Times New Roman" panose="02020603050405020304" pitchFamily="18" charset="0"/>
              </a:rPr>
              <a:t>Жарақаттан кейінгі стресс (постравматический) - </a:t>
            </a:r>
            <a:r>
              <a:rPr lang="ru-RU" dirty="0">
                <a:latin typeface="Times New Roman" panose="02020603050405020304" pitchFamily="18" charset="0"/>
                <a:cs typeface="Times New Roman" panose="02020603050405020304" pitchFamily="18" charset="0"/>
              </a:rPr>
              <a:t>бұл</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адамның әдеттегі тәжірибесінен тыс және субъектінің немесе басқа адамдардың физикалық тұтастығына қауіп төндіретін психо-травматикалық жағдайлардың нәтижесінде пайда болатын психологиялық жағдай. Ол ұзақ әсер етеді, жасырын кезеңге ие және бір немесе қайталанатын психологиялық жарақат алғаннан кейін алты айдан он жылға дейін немесе одан да көп уақыт аралығында көрінеді.</a:t>
            </a:r>
          </a:p>
          <a:p>
            <a:pPr marL="285750" indent="-285750" algn="just">
              <a:buFontTx/>
              <a:buChar char="-"/>
            </a:pPr>
            <a:r>
              <a:rPr lang="ru-RU" b="1" dirty="0">
                <a:latin typeface="Times New Roman" panose="02020603050405020304" pitchFamily="18" charset="0"/>
                <a:cs typeface="Times New Roman" panose="02020603050405020304" pitchFamily="18" charset="0"/>
              </a:rPr>
              <a:t>Эмоционалды стресс </a:t>
            </a:r>
            <a:r>
              <a:rPr lang="ru-RU" dirty="0">
                <a:latin typeface="Times New Roman" panose="02020603050405020304" pitchFamily="18" charset="0"/>
                <a:cs typeface="Times New Roman" panose="02020603050405020304" pitchFamily="18" charset="0"/>
              </a:rPr>
              <a:t>- дененің ерекше емес бейімделу реакцияларының сыртқы ортаның патогендік әсеріне, төтенше күшпен немесе ұзақ мерзімді жағымсыз эмоциялармен көрінуі. Эмоционалды тәжірибе көптеген бейімделгіш физиологиялық реакциялардың негізінде жатыр,бұл жанжалды жағдайларды жеңу үшін резервтік мүмкіндіктерді жұмылдыру арқылы денеге мүмкіндік береді.</a:t>
            </a:r>
          </a:p>
          <a:p>
            <a:pPr marL="285750" indent="-285750" algn="just">
              <a:buFontTx/>
              <a:buChar char="-"/>
            </a:pPr>
            <a:r>
              <a:rPr lang="ru-RU" b="1" dirty="0">
                <a:latin typeface="Times New Roman" panose="02020603050405020304" pitchFamily="18" charset="0"/>
                <a:cs typeface="Times New Roman" panose="02020603050405020304" pitchFamily="18" charset="0"/>
              </a:rPr>
              <a:t>Физиологиялық стресс</a:t>
            </a:r>
            <a:r>
              <a:rPr lang="ru-RU" dirty="0">
                <a:latin typeface="Times New Roman" panose="02020603050405020304" pitchFamily="18" charset="0"/>
                <a:cs typeface="Times New Roman" panose="02020603050405020304" pitchFamily="18" charset="0"/>
              </a:rPr>
              <a:t> - физикалық белсенділікпен байланысты.</a:t>
            </a:r>
          </a:p>
        </p:txBody>
      </p:sp>
      <p:pic>
        <p:nvPicPr>
          <p:cNvPr id="2050" name="Picture 2"/>
          <p:cNvPicPr>
            <a:picLocks noChangeAspect="1" noChangeArrowheads="1"/>
          </p:cNvPicPr>
          <p:nvPr/>
        </p:nvPicPr>
        <p:blipFill>
          <a:blip r:embed="rId2"/>
          <a:srcRect/>
          <a:stretch>
            <a:fillRect/>
          </a:stretch>
        </p:blipFill>
        <p:spPr bwMode="auto">
          <a:xfrm>
            <a:off x="0" y="-1"/>
            <a:ext cx="2278966" cy="1491175"/>
          </a:xfrm>
          <a:prstGeom prst="rect">
            <a:avLst/>
          </a:prstGeom>
          <a:noFill/>
          <a:ln w="9525">
            <a:noFill/>
            <a:miter lim="800000"/>
            <a:headEnd/>
            <a:tailEnd/>
          </a:ln>
          <a:effectLst/>
        </p:spPr>
      </p:pic>
      <p:pic>
        <p:nvPicPr>
          <p:cNvPr id="7" name="Рисунок 6"/>
          <p:cNvPicPr/>
          <p:nvPr/>
        </p:nvPicPr>
        <p:blipFill>
          <a:blip r:embed="rId3" cstate="print"/>
          <a:srcRect/>
          <a:stretch>
            <a:fillRect/>
          </a:stretch>
        </p:blipFill>
        <p:spPr bwMode="auto">
          <a:xfrm>
            <a:off x="9927102" y="0"/>
            <a:ext cx="2264898" cy="1463040"/>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8572905" y="5317588"/>
            <a:ext cx="3619095" cy="1540412"/>
          </a:xfrm>
          <a:prstGeom prst="rect">
            <a:avLst/>
          </a:prstGeom>
          <a:noFill/>
          <a:ln w="9525">
            <a:noFill/>
            <a:miter lim="800000"/>
            <a:headEnd/>
            <a:tailEnd/>
          </a:ln>
        </p:spPr>
      </p:pic>
      <p:pic>
        <p:nvPicPr>
          <p:cNvPr id="9" name="Рисунок 8"/>
          <p:cNvPicPr/>
          <p:nvPr/>
        </p:nvPicPr>
        <p:blipFill>
          <a:blip r:embed="rId5"/>
          <a:srcRect/>
          <a:stretch>
            <a:fillRect/>
          </a:stretch>
        </p:blipFill>
        <p:spPr bwMode="auto">
          <a:xfrm>
            <a:off x="0" y="5317588"/>
            <a:ext cx="3638843" cy="1540412"/>
          </a:xfrm>
          <a:prstGeom prst="rect">
            <a:avLst/>
          </a:prstGeom>
          <a:noFill/>
          <a:ln w="9525">
            <a:noFill/>
            <a:miter lim="800000"/>
            <a:headEnd/>
            <a:tailEnd/>
          </a:ln>
        </p:spPr>
      </p:pic>
    </p:spTree>
    <p:extLst>
      <p:ext uri="{BB962C8B-B14F-4D97-AF65-F5344CB8AC3E}">
        <p14:creationId xmlns:p14="http://schemas.microsoft.com/office/powerpoint/2010/main" xmlns="" val="1557365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2172"/>
            <a:ext cx="10515600" cy="959428"/>
          </a:xfrm>
          <a:solidFill>
            <a:srgbClr val="FFFF00"/>
          </a:solidFill>
        </p:spPr>
        <p:style>
          <a:lnRef idx="0">
            <a:schemeClr val="accent4"/>
          </a:lnRef>
          <a:fillRef idx="3">
            <a:schemeClr val="accent4"/>
          </a:fillRef>
          <a:effectRef idx="3">
            <a:schemeClr val="accent4"/>
          </a:effectRef>
          <a:fontRef idx="minor">
            <a:schemeClr val="lt1"/>
          </a:fontRef>
        </p:style>
        <p:txBody>
          <a:bodyPr>
            <a:norm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Экстремалды факторлардың сипатына, олардың күші мен әсер ету уақытына байланысты стресстің әртүрлі кезеңдерінде белгілі бір ерекшеліктерге ие болатын дененің жаңа функционалды күйлері пайда болады.</a:t>
            </a:r>
          </a:p>
        </p:txBody>
      </p:sp>
      <p:pic>
        <p:nvPicPr>
          <p:cNvPr id="5" name="Рисунок 4"/>
          <p:cNvPicPr>
            <a:picLocks noChangeAspect="1"/>
          </p:cNvPicPr>
          <p:nvPr/>
        </p:nvPicPr>
        <p:blipFill>
          <a:blip r:embed="rId3" cstate="print"/>
          <a:stretch>
            <a:fillRect/>
          </a:stretch>
        </p:blipFill>
        <p:spPr>
          <a:xfrm>
            <a:off x="1927274" y="1631852"/>
            <a:ext cx="7582486" cy="5063790"/>
          </a:xfrm>
          <a:prstGeom prst="rect">
            <a:avLst/>
          </a:prstGeom>
        </p:spPr>
      </p:pic>
    </p:spTree>
    <p:extLst>
      <p:ext uri="{BB962C8B-B14F-4D97-AF65-F5344CB8AC3E}">
        <p14:creationId xmlns:p14="http://schemas.microsoft.com/office/powerpoint/2010/main" xmlns="" val="48703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9334"/>
            <a:ext cx="10515600" cy="1859684"/>
          </a:xfrm>
        </p:spPr>
        <p:txBody>
          <a:bodyPr>
            <a:normAutofit/>
          </a:bodyPr>
          <a:lstStyle/>
          <a:p>
            <a:pPr algn="just"/>
            <a:r>
              <a:rPr lang="ru-RU" sz="1800" dirty="0">
                <a:latin typeface="Times New Roman" panose="02020603050405020304" pitchFamily="18" charset="0"/>
                <a:cs typeface="Times New Roman" panose="02020603050405020304" pitchFamily="18" charset="0"/>
              </a:rPr>
              <a:t>Стресстің ауырлығы көптеген факторларға байланысты. Негізгі себептерге зақымдаушы фактордың күші және ағзаның реактивтілігі жатады, ол өз кезегінде орталық жүйке жүйесінің вегетативті реакциялары арқылы, нейрогуморальды механизмдер арқылы жүзеге асады, сонымен қатар организмнің күйзеліске бейімделу дәрежесі.</a:t>
            </a:r>
          </a:p>
          <a:p>
            <a:pPr algn="just"/>
            <a:r>
              <a:rPr lang="ru-RU" sz="1800" dirty="0">
                <a:latin typeface="Times New Roman" panose="02020603050405020304" pitchFamily="18" charset="0"/>
                <a:cs typeface="Times New Roman" panose="02020603050405020304" pitchFamily="18" charset="0"/>
              </a:rPr>
              <a:t>Көптеген стресс факторларының әсеріне бейімделу дәрежесі бойынша денсаулық функционалдық оптимумға жетуді қамтамасыз ететін дененің күйі ретінде қарастырылады.</a:t>
            </a:r>
          </a:p>
        </p:txBody>
      </p:sp>
      <p:pic>
        <p:nvPicPr>
          <p:cNvPr id="15362" name="Picture 2" descr="Стресс. Причины, проявления и методы управления : Farmf | литература для  фармацевт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5284" y="2286000"/>
            <a:ext cx="975360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6099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38200" y="365126"/>
            <a:ext cx="10515600" cy="1140118"/>
          </a:xfrm>
          <a:solidFill>
            <a:srgbClr val="FFFF00"/>
          </a:solidFill>
        </p:spPr>
        <p:txBody>
          <a:bodyPr/>
          <a:lstStyle/>
          <a:p>
            <a:pPr algn="ctr"/>
            <a:r>
              <a:rPr lang="kk-KZ" sz="4800" b="1" dirty="0" smtClean="0">
                <a:latin typeface="Times New Roman" panose="02020603050405020304" pitchFamily="18" charset="0"/>
                <a:cs typeface="Times New Roman" panose="02020603050405020304" pitchFamily="18" charset="0"/>
              </a:rPr>
              <a:t>Бейімделу</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kk-KZ" dirty="0"/>
              <a:t>«Адаптация» – көне латын тілінен аударғанда «икемделу» деген сөз. Өмір сүру- яғни икемделу. Шынында да, өмір – бұл айналадағы болып жатқан тоқтаусыз өзгерістерге әр уақытта икемделу. Адам әртүрлі жағдайда өмір сүріп, жұмыс істейді. Бірақ, адаптация арқасында дене температурасын, қан құрамын,қан қысымын қалыпта сақтайды. </a:t>
            </a:r>
          </a:p>
          <a:p>
            <a:pPr algn="just"/>
            <a:r>
              <a:rPr lang="kk-KZ" dirty="0"/>
              <a:t>Адаптация – сыртқы ортаның өзгергіш жағдайларына тірі организмнің икемделу қабілеті. </a:t>
            </a:r>
          </a:p>
          <a:p>
            <a:pPr algn="just"/>
            <a:r>
              <a:rPr lang="kk-KZ" dirty="0"/>
              <a:t>Кез келген адаптация бұрын бейнеленген стресс негізінде қалыптасады, себебі осы стресс организмнің қайта құру процесін бастайды. </a:t>
            </a:r>
            <a:endParaRPr lang="ru-RU" dirty="0"/>
          </a:p>
        </p:txBody>
      </p:sp>
    </p:spTree>
    <p:extLst>
      <p:ext uri="{BB962C8B-B14F-4D97-AF65-F5344CB8AC3E}">
        <p14:creationId xmlns:p14="http://schemas.microsoft.com/office/powerpoint/2010/main" xmlns="" val="2252965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Autofit/>
          </a:bodyPr>
          <a:lstStyle/>
          <a:p>
            <a:pPr algn="ctr"/>
            <a:r>
              <a:rPr lang="ru-RU" sz="2400" b="1" dirty="0">
                <a:latin typeface="Times New Roman" panose="02020603050405020304" pitchFamily="18" charset="0"/>
                <a:cs typeface="Times New Roman" panose="02020603050405020304" pitchFamily="18" charset="0"/>
              </a:rPr>
              <a:t>Дененің күйзеліске бейімделу дәрежесі бойынша дененің жағдайы келесі деңгейлерге жіктеуге болады:</a:t>
            </a:r>
          </a:p>
        </p:txBody>
      </p:sp>
      <p:sp>
        <p:nvSpPr>
          <p:cNvPr id="3" name="Объект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қанағаттанарлық бейімделу жағдайы – қалыпты жағдайда өмір сүретін және жұмыс істейтін адамға тән.</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функционалдық  жай-күй - организмнің стресс факторларының әсеріне алғашқы жедел реакциясы болып табылады және организмнің функционалдық резервтерінің жұмылдырылуымен сипатталады. </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қанағаттанарлықсыз бейімделу жағдайы – биожүйенің жұмыс істеу деңгейінің төмендеуімен, оның элементтерінің сәйкес келмеуімен, шаршаудың дамуымен және функционалдық жағдайдың шамадан тыс жүктелуімен сипатталады.</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бейімделудің бұзылуы-барлық әртүрлілікті қамтиды ауру алдындағы көріністер және әртүрлі аурулардың бастапқы формалары.</a:t>
            </a:r>
          </a:p>
        </p:txBody>
      </p:sp>
    </p:spTree>
    <p:extLst>
      <p:ext uri="{BB962C8B-B14F-4D97-AF65-F5344CB8AC3E}">
        <p14:creationId xmlns:p14="http://schemas.microsoft.com/office/powerpoint/2010/main" xmlns="" val="412657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584397" y="88580"/>
            <a:ext cx="9023206" cy="6680839"/>
          </a:xfrm>
          <a:prstGeom prst="rect">
            <a:avLst/>
          </a:prstGeom>
        </p:spPr>
      </p:pic>
    </p:spTree>
    <p:extLst>
      <p:ext uri="{BB962C8B-B14F-4D97-AF65-F5344CB8AC3E}">
        <p14:creationId xmlns:p14="http://schemas.microsoft.com/office/powerpoint/2010/main" xmlns="" val="1405223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Бейімделу стрессорлық реакциясы келесі фазалардан тұрады:</a:t>
            </a:r>
          </a:p>
        </p:txBody>
      </p:sp>
      <p:sp>
        <p:nvSpPr>
          <p:cNvPr id="3" name="Объект 2"/>
          <p:cNvSpPr>
            <a:spLocks noGrp="1"/>
          </p:cNvSpPr>
          <p:nvPr>
            <p:ph idx="1"/>
          </p:nvPr>
        </p:nvSpPr>
        <p:spPr>
          <a:xfrm>
            <a:off x="838200" y="2098675"/>
            <a:ext cx="10515600" cy="435133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 Фаза-адрено-кортикоидты фаза (1-3 күн) – симпатикалық жүйке жүйесінің тонусымен, ми мен бүйрек үсті безінің, қалқанша безінің және гипофиздің белсенділігінің жоғарылауымен сипатталады. Бұл фазаның биологиялық мәні қажетті энергетикалық және материалдық ресурстарды жеткізу арқылы ағзаның төзімділігін арттыру болып табылады. Осы кезеңде оттегіге деген қажеттілік артады. Алайда, тұтынылатын оттегінің мөлшеріне қатысты энергия өндірісі төмендейді, яғни біздің зерттеулеріміз көрсеткендей, "оттегінің ағуы"симптомы дамиды. Белоктардың катаболизмі күшейеді, ағзаның глюкозаға төзімділігі төмендейді, липолиз, кетон денелерінің түзілуі күшейеді және бос май қышқылдарының деңгейі жоғарылайды. Альдостерон мен вазопрессиннің жоғарылауына байланысты олигурия дамиды, натрийдің сақталуы, зәрдегі калий мен магнийдің шығарылуын күшейтеді. Метаболикалық және тыныс алу ацидозының дамуы мүмкін. Адренергиялық-кортикальды аяқталуы симпато-адренал жүйесінің функционалды және метаболикалық әсерлері және фазалық стресс ішек моторикасының қалпына келуімен, аштық пен әлемге деген қызығушылықтың пайда болуымен сипатталады.</a:t>
            </a:r>
          </a:p>
        </p:txBody>
      </p:sp>
    </p:spTree>
    <p:extLst>
      <p:ext uri="{BB962C8B-B14F-4D97-AF65-F5344CB8AC3E}">
        <p14:creationId xmlns:p14="http://schemas.microsoft.com/office/powerpoint/2010/main" xmlns="" val="3588214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4455" y="301625"/>
            <a:ext cx="10515600" cy="4351338"/>
          </a:xfrm>
        </p:spPr>
        <p:txBody>
          <a:bodyPr>
            <a:normAutofit/>
          </a:bodyPr>
          <a:lstStyle/>
          <a:p>
            <a:pPr marL="457200" indent="-457200" algn="just">
              <a:buFont typeface="+mj-lt"/>
              <a:buAutoNum type="arabicPeriod" startAt="2"/>
            </a:pPr>
            <a:r>
              <a:rPr lang="ru-RU" sz="2400" dirty="0">
                <a:latin typeface="Times New Roman" panose="02020603050405020304" pitchFamily="18" charset="0"/>
                <a:cs typeface="Times New Roman" panose="02020603050405020304" pitchFamily="18" charset="0"/>
              </a:rPr>
              <a:t>Фаза-кері дамудың кортикоидты фазасы (4-6 күн) несеп шығарудың қалпына келуімен және несептен натрийдің шығарылуының жоғарылауымен сипатталады, белоктардың катаболизмі төмендейді, эозинофилдер саны артады.</a:t>
            </a:r>
          </a:p>
          <a:p>
            <a:pPr marL="457200" indent="-457200" algn="just">
              <a:buFont typeface="+mj-lt"/>
              <a:buAutoNum type="arabicPeriod" startAt="2"/>
            </a:pPr>
            <a:r>
              <a:rPr lang="ru-RU" sz="2400" dirty="0">
                <a:latin typeface="Times New Roman" panose="02020603050405020304" pitchFamily="18" charset="0"/>
                <a:cs typeface="Times New Roman" panose="02020603050405020304" pitchFamily="18" charset="0"/>
              </a:rPr>
              <a:t>Фаза – анаболикалық (7-10 күн) зақымдалған тіндердің құрылымын қалпына келтірумен, ақуыздардың синтезімен, оң азотты тепе-теңдікпен, калийдің сақталуымен сипатталады.</a:t>
            </a:r>
          </a:p>
          <a:p>
            <a:pPr marL="457200" indent="-457200" algn="just">
              <a:buFont typeface="+mj-lt"/>
              <a:buAutoNum type="arabicPeriod" startAt="2"/>
            </a:pPr>
            <a:r>
              <a:rPr lang="ru-RU" sz="2400" dirty="0">
                <a:latin typeface="Times New Roman" panose="02020603050405020304" pitchFamily="18" charset="0"/>
                <a:cs typeface="Times New Roman" panose="02020603050405020304" pitchFamily="18" charset="0"/>
              </a:rPr>
              <a:t>Фаза – майдың жиналуы (апта-ай), азот балансы, натрий мен калий деңгейі теңестіріледі.  Науқастарды реконвалесценциялау процесі жүріп жатыр.</a:t>
            </a:r>
          </a:p>
        </p:txBody>
      </p:sp>
      <p:sp>
        <p:nvSpPr>
          <p:cNvPr id="5" name="Прямоугольник 4"/>
          <p:cNvSpPr/>
          <p:nvPr/>
        </p:nvSpPr>
        <p:spPr>
          <a:xfrm>
            <a:off x="907473" y="3840448"/>
            <a:ext cx="10515600" cy="2677656"/>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Жалпы, стресстің кез-келген түрі көріністердің 4 негізгі деңгейіне ие: формациялық, энергетикалық, метаболикалық, құрылымдық. Нейрогендік стрессте психо-эмоционалды шиеленіс кейде соншалықты күшті, ол анықтаушы стресс факторының әсерінен әлдеқайда бұрын ақпараттық және энергетикалық деңгейдің сарқылуына әкелуі мүмкін. Сонымен, ұзақ және қатты ауырсыну синдромымен дененің пенсаторлық реакцияларының адаптивті сарқылуы пайда болады (г. н.Кассиль, 1976).</a:t>
            </a:r>
          </a:p>
        </p:txBody>
      </p:sp>
    </p:spTree>
    <p:extLst>
      <p:ext uri="{BB962C8B-B14F-4D97-AF65-F5344CB8AC3E}">
        <p14:creationId xmlns:p14="http://schemas.microsoft.com/office/powerpoint/2010/main" xmlns="" val="2568315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838200" y="357044"/>
            <a:ext cx="10515600" cy="2289174"/>
          </a:xfrm>
        </p:spPr>
        <p:style>
          <a:lnRef idx="2">
            <a:schemeClr val="dk1"/>
          </a:lnRef>
          <a:fillRef idx="1">
            <a:schemeClr val="lt1"/>
          </a:fillRef>
          <a:effectRef idx="0">
            <a:schemeClr val="dk1"/>
          </a:effectRef>
          <a:fontRef idx="minor">
            <a:schemeClr val="dk1"/>
          </a:fontRef>
        </p:style>
        <p:txBody>
          <a:bodyPr>
            <a:normAutofit/>
          </a:bodyPr>
          <a:lstStyle/>
          <a:p>
            <a:pPr algn="just"/>
            <a:r>
              <a:rPr lang="ru-RU" sz="2400" dirty="0">
                <a:latin typeface="Times New Roman" panose="02020603050405020304" pitchFamily="18" charset="0"/>
                <a:cs typeface="Times New Roman" panose="02020603050405020304" pitchFamily="18" charset="0"/>
              </a:rPr>
              <a:t>Миокардтың эксперименттік инфарктісі кезінде сол жақ қарыншаның жиырылғыш функциясының бұзылуын уақытша стресстік әсерлерге алдын-ала бейімделу айтарлықтай шектейтіні анықталды (Ф.З. Меерсон, 1984). Осындай мәліметтер созылмалы стресске бейімделудің кардиопротекторлық әсерінің механизмдерін зерттеу кезінде және жүрекке жедел жүктемеге қатысты алынды (В. И. Кузнецов, г. м. Прусс, 1989)</a:t>
            </a:r>
          </a:p>
        </p:txBody>
      </p:sp>
      <p:sp>
        <p:nvSpPr>
          <p:cNvPr id="5" name="Прямоугольник 4"/>
          <p:cNvSpPr/>
          <p:nvPr/>
        </p:nvSpPr>
        <p:spPr>
          <a:xfrm>
            <a:off x="734291" y="2684607"/>
            <a:ext cx="10619509"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dirty="0">
                <a:latin typeface="Times New Roman" panose="02020603050405020304" pitchFamily="18" charset="0"/>
                <a:cs typeface="Times New Roman" panose="02020603050405020304" pitchFamily="18" charset="0"/>
              </a:rPr>
              <a:t>Жасуша функциясының өзгеру динамикасын, физиологиялық және биохимиялық процестерді салыстыру радиациялық әсерден туындаған стресске бастапқы реакциялардың және әдеттегі стресстік факторларға реакциялардың бір түрін анықтады, дегенмен бұл өзгерістер алыс уақытта бірдей емес.  (С.О. Тапбергенов, 1993).</a:t>
            </a:r>
          </a:p>
          <a:p>
            <a:pPr algn="just"/>
            <a:r>
              <a:rPr lang="ru-RU" sz="2400" dirty="0">
                <a:latin typeface="Times New Roman" panose="02020603050405020304" pitchFamily="18" charset="0"/>
                <a:cs typeface="Times New Roman" panose="02020603050405020304" pitchFamily="18" charset="0"/>
              </a:rPr>
              <a:t>Қайталанатын стресстік әсерлерге бейімделу кезінде байқалатын стрессті шектейтін жүйелерді, атап айтқанда ГАМК -  эргикалық, опиоидты пептидтер жүйесін, антиоксиданттық жүйелерді, простагландиндерді белсендіру дененің зақымдайтын факторларға төзімділігін айтарлықтай арттырады. (Ф.З. Меерсон, 1986).</a:t>
            </a:r>
          </a:p>
        </p:txBody>
      </p:sp>
    </p:spTree>
    <p:extLst>
      <p:ext uri="{BB962C8B-B14F-4D97-AF65-F5344CB8AC3E}">
        <p14:creationId xmlns:p14="http://schemas.microsoft.com/office/powerpoint/2010/main" xmlns="" val="3093480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92063" y="562910"/>
            <a:ext cx="8358246" cy="5715040"/>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kk-KZ" sz="28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kk-KZ" sz="32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Жоспар</a:t>
            </a:r>
          </a:p>
          <a:p>
            <a:pPr>
              <a:defRPr/>
            </a:pPr>
            <a:endParaRPr lang="kk-KZ" sz="32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kk-KZ" sz="32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Дәрістің мақсаты: </a:t>
            </a:r>
            <a:r>
              <a:rPr lang="kk-KZ" sz="32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Стресстің </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даму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механизмдері</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туралы</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заманауи</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идеяларды</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талдау</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ea typeface="Times New Roman" panose="02020603050405020304" pitchFamily="18" charset="0"/>
              </a:rPr>
              <a:t>және олраға түсінік </a:t>
            </a:r>
            <a:r>
              <a:rPr lang="ru-RU" sz="3200" dirty="0" smtClean="0">
                <a:solidFill>
                  <a:schemeClr val="tx1">
                    <a:lumMod val="95000"/>
                    <a:lumOff val="5000"/>
                  </a:schemeClr>
                </a:solidFill>
                <a:latin typeface="Times New Roman" panose="02020603050405020304" pitchFamily="18" charset="0"/>
                <a:ea typeface="Times New Roman" panose="02020603050405020304" pitchFamily="18" charset="0"/>
              </a:rPr>
              <a:t>беру</a:t>
            </a:r>
            <a:r>
              <a:rPr lang="kk-KZ" sz="3200" dirty="0" smtClean="0">
                <a:solidFill>
                  <a:schemeClr val="tx1">
                    <a:lumMod val="95000"/>
                    <a:lumOff val="5000"/>
                  </a:schemeClr>
                </a:solidFill>
                <a:latin typeface="Times New Roman" pitchFamily="18" charset="0"/>
                <a:cs typeface="Times New Roman" pitchFamily="18" charset="0"/>
              </a:rPr>
              <a:t>.</a:t>
            </a:r>
            <a:r>
              <a:rPr lang="kk-KZ" sz="32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kk-KZ" sz="32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kk-KZ"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ru-RU" sz="2800" dirty="0">
              <a:solidFill>
                <a:srgbClr val="000099"/>
              </a:solidFill>
              <a:latin typeface="Times New Roman" pitchFamily="18" charset="0"/>
              <a:cs typeface="Times New Roman" pitchFamily="18" charset="0"/>
            </a:endParaRPr>
          </a:p>
        </p:txBody>
      </p:sp>
      <p:pic>
        <p:nvPicPr>
          <p:cNvPr id="5" name="Рисунок 4"/>
          <p:cNvPicPr/>
          <p:nvPr/>
        </p:nvPicPr>
        <p:blipFill>
          <a:blip r:embed="rId2"/>
          <a:srcRect/>
          <a:stretch>
            <a:fillRect/>
          </a:stretch>
        </p:blipFill>
        <p:spPr bwMode="auto">
          <a:xfrm>
            <a:off x="0" y="4811995"/>
            <a:ext cx="3229989" cy="2046005"/>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0" y="0"/>
            <a:ext cx="3235569" cy="206091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8998634" y="0"/>
            <a:ext cx="3193366" cy="2103120"/>
          </a:xfrm>
          <a:prstGeom prst="rect">
            <a:avLst/>
          </a:prstGeom>
          <a:noFill/>
          <a:ln w="9525">
            <a:noFill/>
            <a:miter lim="800000"/>
            <a:headEnd/>
            <a:tailEnd/>
          </a:ln>
          <a:effectLst/>
        </p:spPr>
      </p:pic>
      <p:pic>
        <p:nvPicPr>
          <p:cNvPr id="8" name="Рисунок 7"/>
          <p:cNvPicPr/>
          <p:nvPr/>
        </p:nvPicPr>
        <p:blipFill>
          <a:blip r:embed="rId5" cstate="print"/>
          <a:srcRect/>
          <a:stretch>
            <a:fillRect/>
          </a:stretch>
        </p:blipFill>
        <p:spPr bwMode="auto">
          <a:xfrm>
            <a:off x="8956431" y="4811151"/>
            <a:ext cx="3235569" cy="204684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838200" y="734291"/>
            <a:ext cx="10515600" cy="5395047"/>
          </a:xfrm>
          <a:prstGeom prst="rect">
            <a:avLst/>
          </a:prstGeom>
        </p:spPr>
      </p:pic>
    </p:spTree>
    <p:extLst>
      <p:ext uri="{BB962C8B-B14F-4D97-AF65-F5344CB8AC3E}">
        <p14:creationId xmlns:p14="http://schemas.microsoft.com/office/powerpoint/2010/main" xmlns="" val="461809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0491" y="467880"/>
            <a:ext cx="10515600" cy="4351338"/>
          </a:xfrm>
        </p:spPr>
        <p:txBody>
          <a:bodyPr>
            <a:noAutofit/>
          </a:bodyPr>
          <a:lstStyle/>
          <a:p>
            <a:pPr algn="just"/>
            <a:r>
              <a:rPr lang="ru-RU" sz="2400" dirty="0">
                <a:latin typeface="Times New Roman" panose="02020603050405020304" pitchFamily="18" charset="0"/>
                <a:cs typeface="Times New Roman" panose="02020603050405020304" pitchFamily="18" charset="0"/>
              </a:rPr>
              <a:t>Қазіргі уақытта стрессорлық реакция, ең алдымен, гипоталамус-гипофиз-адренокортикальды жүйенің жұмысымен байланысты екені белгілі.Күшті афферентті импульс, мысалы, операциялық жарақат кезінде гипоталамусқа тікелей әсер етеді және </a:t>
            </a:r>
            <a:r>
              <a:rPr lang="en-US" sz="2400" dirty="0">
                <a:latin typeface="Times New Roman" panose="02020603050405020304" pitchFamily="18" charset="0"/>
                <a:cs typeface="Times New Roman" panose="02020603050405020304" pitchFamily="18" charset="0"/>
              </a:rPr>
              <a:t>A</a:t>
            </a:r>
            <a:r>
              <a:rPr lang="kk-KZ" sz="2400" dirty="0">
                <a:latin typeface="Times New Roman" panose="02020603050405020304" pitchFamily="18" charset="0"/>
                <a:cs typeface="Times New Roman" panose="02020603050405020304" pitchFamily="18" charset="0"/>
              </a:rPr>
              <a:t>КТГб</a:t>
            </a:r>
            <a:r>
              <a:rPr lang="ru-RU" sz="2400" dirty="0">
                <a:latin typeface="Times New Roman" panose="02020603050405020304" pitchFamily="18" charset="0"/>
                <a:cs typeface="Times New Roman" panose="02020603050405020304" pitchFamily="18" charset="0"/>
              </a:rPr>
              <a:t>осату факторы мен басқа либериндердің босатылуына ықпал етеді. </a:t>
            </a:r>
          </a:p>
          <a:p>
            <a:pPr algn="just"/>
            <a:r>
              <a:rPr lang="kk-KZ" sz="2400" dirty="0">
                <a:latin typeface="Times New Roman" panose="02020603050405020304" pitchFamily="18" charset="0"/>
                <a:cs typeface="Times New Roman" panose="02020603050405020304" pitchFamily="18" charset="0"/>
              </a:rPr>
              <a:t>АКТГ</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босату факторы гипофиздің алдыңғы бөлігінің секреторлық белсенділігінің жоғарылауын тудырады және қандағы тропиктік гормондардың, ең алдымен адренокортикотропты гормонның деңгейін жоғарылатады, бұл өз кезегінде бүйрек үсті безінің қыртысының секреторлық белсенділігін ынталандыру арқылы плазмадағы кортикостероидтардың деңгейін жоғарылатады.</a:t>
            </a:r>
          </a:p>
          <a:p>
            <a:pPr algn="just"/>
            <a:r>
              <a:rPr lang="ru-RU" sz="2400" dirty="0">
                <a:latin typeface="Times New Roman" panose="02020603050405020304" pitchFamily="18" charset="0"/>
                <a:cs typeface="Times New Roman" panose="02020603050405020304" pitchFamily="18" charset="0"/>
              </a:rPr>
              <a:t>Стрессорлық реакцияның дамуындағы мидың холинергиялық жүйесінің триггер рөлі анықталды. Табиғи ағымда стресс реакциясы холинергиялық жүйе адренерлік жүйені белсендіреді (Ф. и. Фундуй, 1986). Сонымен қатар, стресстік реакциялардың дамуындағы симпатикалық және парасимпатикалық белсенділіктің арақатынасы механизмдері жақсы түсінілмеген.</a:t>
            </a:r>
          </a:p>
        </p:txBody>
      </p:sp>
    </p:spTree>
    <p:extLst>
      <p:ext uri="{BB962C8B-B14F-4D97-AF65-F5344CB8AC3E}">
        <p14:creationId xmlns:p14="http://schemas.microsoft.com/office/powerpoint/2010/main" xmlns="" val="3800635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a:latin typeface="Times New Roman" panose="02020603050405020304" pitchFamily="18" charset="0"/>
                <a:cs typeface="Times New Roman" panose="02020603050405020304" pitchFamily="18" charset="0"/>
              </a:rPr>
              <a:t>Адаптацияның дамуы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10000"/>
          </a:bodyPr>
          <a:lstStyle/>
          <a:p>
            <a:pPr marL="0" indent="0" algn="just">
              <a:buNone/>
            </a:pPr>
            <a:r>
              <a:rPr lang="ru-RU" dirty="0">
                <a:latin typeface="Times New Roman" panose="02020603050405020304" pitchFamily="18" charset="0"/>
                <a:cs typeface="Times New Roman" panose="02020603050405020304" pitchFamily="18" charset="0"/>
              </a:rPr>
              <a:t>Организмнің бейімделу реакцияларын жүзеге асыруға және гомеостаздың тұрақтылығын сақтауға қатысатын функционалды жүйелердің ішінде нейроэндокриндік жүйе маңызды рөл атқарады. Бұл жүйе гормондардың әртүрлілігіне және олардың әсерінің көптігіне байланысты қабілетті:</a:t>
            </a:r>
          </a:p>
          <a:p>
            <a:pPr marL="514350" indent="-514350" algn="just">
              <a:buAutoNum type="arabicParenR"/>
            </a:pPr>
            <a:r>
              <a:rPr lang="ru-RU" dirty="0">
                <a:latin typeface="Times New Roman" panose="02020603050405020304" pitchFamily="18" charset="0"/>
                <a:cs typeface="Times New Roman" panose="02020603050405020304" pitchFamily="18" charset="0"/>
              </a:rPr>
              <a:t>энергетикалық ресурстарды жұмылдыру;</a:t>
            </a:r>
          </a:p>
          <a:p>
            <a:pPr marL="514350" indent="-514350" algn="just">
              <a:buAutoNum type="arabicParenR"/>
            </a:pPr>
            <a:r>
              <a:rPr lang="ru-RU" dirty="0">
                <a:latin typeface="Times New Roman" panose="02020603050405020304" pitchFamily="18" charset="0"/>
                <a:cs typeface="Times New Roman" panose="02020603050405020304" pitchFamily="18" charset="0"/>
              </a:rPr>
              <a:t>оларды барынша энергия шығынын талап ететін аймақтарға қайта бөлуге;</a:t>
            </a:r>
          </a:p>
          <a:p>
            <a:pPr marL="514350" indent="-514350" algn="just">
              <a:buAutoNum type="arabicParenR"/>
            </a:pPr>
            <a:r>
              <a:rPr lang="ru-RU" dirty="0">
                <a:latin typeface="Times New Roman" panose="02020603050405020304" pitchFamily="18" charset="0"/>
                <a:cs typeface="Times New Roman" panose="02020603050405020304" pitchFamily="18" charset="0"/>
              </a:rPr>
              <a:t>жүктемемен жұмыс істейтін органдар жүйесінің функционалдық қуаты мен құрылымының өзгеруіне ықпал ету (толығымен дербес, өйткені ол бұрыннан барлардың белсенділігіне әсер ете аладыжәне генетикалық аппаратқа қол жеткізе алады, сондықтан жаңа ферменттердің синтезіне және тіндердің құрылымының өзгеруіне ықпал етеді).</a:t>
            </a:r>
          </a:p>
        </p:txBody>
      </p:sp>
    </p:spTree>
    <p:extLst>
      <p:ext uri="{BB962C8B-B14F-4D97-AF65-F5344CB8AC3E}">
        <p14:creationId xmlns:p14="http://schemas.microsoft.com/office/powerpoint/2010/main" xmlns="" val="2539023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052946" y="0"/>
            <a:ext cx="9434945" cy="6715445"/>
          </a:xfrm>
          <a:prstGeom prst="rect">
            <a:avLst/>
          </a:prstGeom>
        </p:spPr>
      </p:pic>
    </p:spTree>
    <p:extLst>
      <p:ext uri="{BB962C8B-B14F-4D97-AF65-F5344CB8AC3E}">
        <p14:creationId xmlns:p14="http://schemas.microsoft.com/office/powerpoint/2010/main" xmlns="" val="2602963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200">
                <a:alpha val="2600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latin typeface="Times New Roman" panose="02020603050405020304" pitchFamily="18" charset="0"/>
                <a:cs typeface="Times New Roman" panose="02020603050405020304" pitchFamily="18" charset="0"/>
              </a:rPr>
              <a:t>Стрессті нейтрализациялау әдістері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rgbClr val="FFFF00"/>
          </a:solidFill>
        </p:spPr>
        <p:txBody>
          <a:bodyPr>
            <a:normAutofit/>
          </a:bodyPr>
          <a:lstStyle/>
          <a:p>
            <a:pPr marL="0" indent="0">
              <a:buNone/>
            </a:pPr>
            <a:r>
              <a:rPr lang="ru-RU" dirty="0"/>
              <a:t/>
            </a:r>
            <a:br>
              <a:rPr lang="ru-RU" dirty="0"/>
            </a:br>
            <a:r>
              <a:rPr lang="ru-RU" dirty="0"/>
              <a:t>• </a:t>
            </a:r>
            <a:r>
              <a:rPr lang="ru-RU" dirty="0">
                <a:latin typeface="Times New Roman" pitchFamily="18" charset="0"/>
                <a:cs typeface="Times New Roman" pitchFamily="18" charset="0"/>
              </a:rPr>
              <a:t>Аутогенді жаттығулар-медитация;</a:t>
            </a:r>
          </a:p>
          <a:p>
            <a:pPr marL="0" indent="0">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Физиологиялық массаж,акупунктура,физикалық жаттығулар;</a:t>
            </a:r>
          </a:p>
          <a:p>
            <a:pPr marL="0" indent="0">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Биологиялық фитотерапия;</a:t>
            </a:r>
          </a:p>
          <a:p>
            <a:pPr marL="0" indent="0">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Физикалық баня,су прцедуралары.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Осы стресті нейтролизациялау үшін (стресстің басы) адамды стресске шалдықтырған себепті анықтау керек.</a:t>
            </a:r>
          </a:p>
        </p:txBody>
      </p:sp>
    </p:spTree>
    <p:extLst>
      <p:ext uri="{BB962C8B-B14F-4D97-AF65-F5344CB8AC3E}">
        <p14:creationId xmlns:p14="http://schemas.microsoft.com/office/powerpoint/2010/main" xmlns="" val="2864610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598"/>
            <a:ext cx="10515600" cy="1325563"/>
          </a:xfrm>
        </p:spPr>
        <p:txBody>
          <a:bodyPr>
            <a:normAutofit/>
          </a:bodyPr>
          <a:lstStyle/>
          <a:p>
            <a:pPr algn="ctr"/>
            <a:r>
              <a:rPr lang="kk-KZ" sz="60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Қорытынды</a:t>
            </a:r>
            <a:endParaRPr lang="ru-RU" sz="60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p:txBody>
          <a:bodyPr>
            <a:normAutofit/>
          </a:bodyPr>
          <a:lstStyle/>
          <a:p>
            <a:pPr algn="just"/>
            <a:r>
              <a:rPr lang="ru-RU" dirty="0">
                <a:latin typeface="Times New Roman" panose="02020603050405020304" pitchFamily="18" charset="0"/>
                <a:cs typeface="Times New Roman" panose="02020603050405020304" pitchFamily="18" charset="0"/>
              </a:rPr>
              <a:t>Стресс барлық адамдарда болады, ол өқпелі құбылыс.Тек оған берілмеу керек. Стресс сөзін алғашқы қолданушылардың бірі – Р.Маннинг былай жазған екен: </a:t>
            </a:r>
          </a:p>
          <a:p>
            <a:pPr algn="just"/>
            <a:r>
              <a:rPr lang="ru-RU" dirty="0">
                <a:latin typeface="Times New Roman" panose="02020603050405020304" pitchFamily="18" charset="0"/>
                <a:cs typeface="Times New Roman" panose="02020603050405020304" pitchFamily="18" charset="0"/>
              </a:rPr>
              <a:t>“стресс шөл далада қырық қыс болған адамдарға құдайдың жіберген азабы”- деп.</a:t>
            </a:r>
          </a:p>
          <a:p>
            <a:pPr algn="just"/>
            <a:r>
              <a:rPr lang="ru-RU" dirty="0">
                <a:latin typeface="Times New Roman" panose="02020603050405020304" pitchFamily="18" charset="0"/>
                <a:cs typeface="Times New Roman" panose="02020603050405020304" pitchFamily="18" charset="0"/>
              </a:rPr>
              <a:t>Сонымен, стресс біріншіден ағзаға маңызды адаптациялық қызмет атқарса, екіншіден көптеген аулардың дамуына әсер тигізеді. Сондықтан өмірде өз денсаулығың сақтап қалу-әргімнің өзіне,психологиялық күйіне байланысты. </a:t>
            </a:r>
          </a:p>
        </p:txBody>
      </p:sp>
    </p:spTree>
    <p:extLst>
      <p:ext uri="{BB962C8B-B14F-4D97-AF65-F5344CB8AC3E}">
        <p14:creationId xmlns:p14="http://schemas.microsoft.com/office/powerpoint/2010/main" xmlns="" val="3762449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white background with golden lines - Vector 2201877 Vector Art at  Vecteez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pPr algn="ctr"/>
            <a:r>
              <a:rPr lang="kk-KZ" dirty="0">
                <a:latin typeface="Times New Roman" panose="02020603050405020304" pitchFamily="18" charset="0"/>
                <a:cs typeface="Times New Roman" panose="02020603050405020304" pitchFamily="18" charset="0"/>
              </a:rPr>
              <a:t>Пайдаланылған әдебиеттер тізімі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Функциональные и метаболические эффекты симпатоадреналовой системы и стресс: монография / С.О. Тапбергенов, Т.С. Тапбергенов, N. Hahn, Б.С. Советов. – М.: Издательский дом Академии Естество знания, 2019. – 138 с.</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Психология стресса и методы его профилактики: учебно-методическое пособие / Авт.-сост. – ст. преп. В.Р. Бильданова, доц. Г.К. Бисерова, доц. Г.Р. Шагивалеева. – Елабуга: Издательство ЕИ КФУ, 2015. – 142 с</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Любимова  В. Самоисцеление творчеством и адаптацией к жизни. Методы психологической самопомощи  (Психологический практикум)./ Н.В. Любимова. – Ростов н/Д: Феникс, 2006. – 64 с. </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Щербатых Ю.В. Психология стресса и методы. – СПб.: Питер, 2006. – 256 с</a:t>
            </a:r>
          </a:p>
        </p:txBody>
      </p:sp>
    </p:spTree>
    <p:extLst>
      <p:ext uri="{BB962C8B-B14F-4D97-AF65-F5344CB8AC3E}">
        <p14:creationId xmlns:p14="http://schemas.microsoft.com/office/powerpoint/2010/main" xmlns="" val="3661613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38200" y="182563"/>
            <a:ext cx="10515600" cy="1325563"/>
          </a:xfrm>
        </p:spPr>
        <p:txBody>
          <a:bodyPr>
            <a:normAutofit/>
          </a:bodyPr>
          <a:lstStyle/>
          <a:p>
            <a:pPr algn="ctr"/>
            <a:r>
              <a:rPr lang="kk-KZ" sz="66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Жоспар</a:t>
            </a:r>
            <a:endParaRPr lang="ru-RU" sz="66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690689"/>
            <a:ext cx="10515600" cy="4351338"/>
          </a:xfrm>
        </p:spPr>
        <p:txBody>
          <a:bodyPr>
            <a:normAutofit/>
          </a:bodyPr>
          <a:lstStyle/>
          <a:p>
            <a:pPr marL="514350" indent="-514350">
              <a:buFont typeface="+mj-lt"/>
              <a:buAutoNum type="arabicPeriod"/>
            </a:pPr>
            <a:r>
              <a:rPr lang="kk-KZ" dirty="0">
                <a:latin typeface="Times New Roman" panose="02020603050405020304" pitchFamily="18" charset="0"/>
                <a:cs typeface="Times New Roman" panose="02020603050405020304" pitchFamily="18" charset="0"/>
              </a:rPr>
              <a:t>Кіріспе </a:t>
            </a:r>
          </a:p>
          <a:p>
            <a:pPr marL="514350" indent="-514350">
              <a:buFont typeface="+mj-lt"/>
              <a:buAutoNum type="arabicPeriod"/>
            </a:pPr>
            <a:r>
              <a:rPr lang="kk-KZ" dirty="0">
                <a:latin typeface="Times New Roman" panose="02020603050405020304" pitchFamily="18" charset="0"/>
                <a:cs typeface="Times New Roman" panose="02020603050405020304" pitchFamily="18" charset="0"/>
              </a:rPr>
              <a:t>Негізгі бөлім</a:t>
            </a:r>
          </a:p>
          <a:p>
            <a:pPr marL="0" indent="0">
              <a:buNone/>
            </a:pPr>
            <a:r>
              <a:rPr lang="kk-KZ" dirty="0">
                <a:latin typeface="Times New Roman" panose="02020603050405020304" pitchFamily="18" charset="0"/>
                <a:cs typeface="Times New Roman" panose="02020603050405020304" pitchFamily="18" charset="0"/>
              </a:rPr>
              <a:t>     2.1. Стресс ұғымы туралы көзқарастар</a:t>
            </a:r>
          </a:p>
          <a:p>
            <a:pPr marL="0" indent="0">
              <a:buNone/>
            </a:pPr>
            <a:r>
              <a:rPr lang="kk-KZ" dirty="0">
                <a:latin typeface="Times New Roman" panose="02020603050405020304" pitchFamily="18" charset="0"/>
                <a:cs typeface="Times New Roman" panose="02020603050405020304" pitchFamily="18" charset="0"/>
              </a:rPr>
              <a:t>     2.2. Стресстің даму кезеңдері</a:t>
            </a:r>
          </a:p>
          <a:p>
            <a:pPr marL="0" indent="0">
              <a:buNone/>
            </a:pPr>
            <a:r>
              <a:rPr lang="kk-KZ" dirty="0">
                <a:latin typeface="Times New Roman" panose="02020603050405020304" pitchFamily="18" charset="0"/>
                <a:cs typeface="Times New Roman" panose="02020603050405020304" pitchFamily="18" charset="0"/>
              </a:rPr>
              <a:t>     2.3. Стресстің түрлері</a:t>
            </a:r>
          </a:p>
          <a:p>
            <a:pPr marL="0" indent="0">
              <a:buNone/>
            </a:pPr>
            <a:r>
              <a:rPr lang="kk-KZ" dirty="0">
                <a:latin typeface="Times New Roman" panose="02020603050405020304" pitchFamily="18" charset="0"/>
                <a:cs typeface="Times New Roman" panose="02020603050405020304" pitchFamily="18" charset="0"/>
              </a:rPr>
              <a:t>     2.4. Адаптация</a:t>
            </a:r>
          </a:p>
          <a:p>
            <a:pPr marL="514350" indent="-514350">
              <a:buFont typeface="+mj-lt"/>
              <a:buAutoNum type="arabicPeriod" startAt="3"/>
            </a:pPr>
            <a:r>
              <a:rPr lang="kk-KZ" dirty="0">
                <a:latin typeface="Times New Roman" panose="02020603050405020304" pitchFamily="18" charset="0"/>
                <a:cs typeface="Times New Roman" panose="02020603050405020304" pitchFamily="18" charset="0"/>
              </a:rPr>
              <a:t>Қорытынды</a:t>
            </a:r>
          </a:p>
          <a:p>
            <a:pPr marL="514350" indent="-514350">
              <a:buFont typeface="+mj-lt"/>
              <a:buAutoNum type="arabicPeriod" startAt="3"/>
            </a:pPr>
            <a:r>
              <a:rPr lang="kk-KZ" dirty="0">
                <a:latin typeface="Times New Roman" panose="02020603050405020304" pitchFamily="18" charset="0"/>
                <a:cs typeface="Times New Roman" panose="02020603050405020304" pitchFamily="18" charset="0"/>
              </a:rPr>
              <a:t>Пайдаланылған әдебиеттер тізімі</a:t>
            </a:r>
          </a:p>
        </p:txBody>
      </p:sp>
    </p:spTree>
    <p:extLst>
      <p:ext uri="{BB962C8B-B14F-4D97-AF65-F5344CB8AC3E}">
        <p14:creationId xmlns:p14="http://schemas.microsoft.com/office/powerpoint/2010/main" xmlns="" val="3982111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99654" y="285431"/>
            <a:ext cx="10515600" cy="875712"/>
          </a:xfrm>
          <a:noFill/>
          <a:ln>
            <a:noFill/>
          </a:ln>
        </p:spPr>
        <p:style>
          <a:lnRef idx="0">
            <a:scrgbClr r="0" g="0" b="0"/>
          </a:lnRef>
          <a:fillRef idx="0">
            <a:scrgbClr r="0" g="0" b="0"/>
          </a:fillRef>
          <a:effectRef idx="0">
            <a:scrgbClr r="0" g="0" b="0"/>
          </a:effectRef>
          <a:fontRef idx="minor">
            <a:schemeClr val="dk1"/>
          </a:fontRef>
        </p:style>
        <p:txBody>
          <a:bodyPr>
            <a:normAutofit fontScale="90000"/>
          </a:bodyPr>
          <a:lstStyle/>
          <a:p>
            <a:pPr algn="ctr"/>
            <a:r>
              <a:rPr lang="kk-KZ" sz="66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Кіріспе</a:t>
            </a:r>
            <a:endParaRPr lang="ru-RU" sz="66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4578" name="Picture 2" descr="Стресс - Кокетк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22657" y="2968284"/>
            <a:ext cx="4675440" cy="3207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Скругленный прямоугольник 6"/>
          <p:cNvSpPr/>
          <p:nvPr/>
        </p:nvSpPr>
        <p:spPr>
          <a:xfrm>
            <a:off x="632600" y="1318791"/>
            <a:ext cx="10877229" cy="956603"/>
          </a:xfrm>
          <a:prstGeom prst="roundRect">
            <a:avLst/>
          </a:prstGeom>
          <a:solidFill>
            <a:srgbClr val="96E5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200" dirty="0" smtClean="0">
                <a:solidFill>
                  <a:schemeClr val="tx1">
                    <a:lumMod val="95000"/>
                    <a:lumOff val="5000"/>
                  </a:schemeClr>
                </a:solidFill>
                <a:latin typeface="Times New Roman" panose="02020603050405020304" pitchFamily="18" charset="0"/>
                <a:cs typeface="Times New Roman" panose="02020603050405020304" pitchFamily="18" charset="0"/>
              </a:rPr>
              <a:t>Стресс ( англ.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Stress </a:t>
            </a:r>
            <a:r>
              <a:rPr lang="kk-KZ" sz="2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kk-KZ" sz="2200" dirty="0" smtClean="0">
                <a:solidFill>
                  <a:schemeClr val="tx1">
                    <a:lumMod val="95000"/>
                    <a:lumOff val="5000"/>
                  </a:schemeClr>
                </a:solidFill>
                <a:latin typeface="Times New Roman" panose="02020603050405020304" pitchFamily="18" charset="0"/>
                <a:cs typeface="Times New Roman" panose="02020603050405020304" pitchFamily="18" charset="0"/>
              </a:rPr>
              <a:t>қысым; жүктеме) – шамадан тыс физикалық немесе психикалық жүктеме түскенде, организмдегі физиологиялық және психологиялық реакциялардың дамуы.</a:t>
            </a:r>
            <a:endParaRPr lang="ru-RU" sz="2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64086" y="2690389"/>
            <a:ext cx="6530200" cy="375395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200" dirty="0" smtClean="0">
                <a:solidFill>
                  <a:schemeClr val="tx1">
                    <a:lumMod val="95000"/>
                    <a:lumOff val="5000"/>
                  </a:schemeClr>
                </a:solidFill>
                <a:latin typeface="Times New Roman" panose="02020603050405020304" pitchFamily="18" charset="0"/>
                <a:cs typeface="Times New Roman" panose="02020603050405020304" pitchFamily="18" charset="0"/>
              </a:rPr>
              <a:t>Қазіргі уақытта  адамдар үнемі әртүрлі стресттік факторлардың (психоэмоционалды, әлеуметтік-тұрмыстық, өндірістік, экологиялық және т.б) сезініп жатады. Тұтас организмнің стресстік реакциясы жүйелі және көп компонентті болып табылады. Барлық стресс түрлерінің бастау алу себебі, симпато-адренал жүйесімен байланысты. Бұл күйлердің мәнін сипаттайтын ең көп таралған белгі - олар организмнің сыртқы ортаға бейімделуінің әртүрлі деңгейін көрсетеді.</a:t>
            </a:r>
            <a:endParaRPr lang="ru-RU"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99912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055" y="196948"/>
            <a:ext cx="10515600" cy="759655"/>
          </a:xfrm>
          <a:solidFill>
            <a:srgbClr val="FFFF00"/>
          </a:solidFill>
        </p:spPr>
        <p:txBody>
          <a:bodyPr/>
          <a:lstStyle/>
          <a:p>
            <a:pPr algn="ctr"/>
            <a:r>
              <a:rPr lang="kk-KZ" dirty="0">
                <a:solidFill>
                  <a:srgbClr val="002060"/>
                </a:solidFill>
                <a:latin typeface="Times New Roman" panose="02020603050405020304" pitchFamily="18" charset="0"/>
                <a:cs typeface="Times New Roman" panose="02020603050405020304" pitchFamily="18" charset="0"/>
              </a:rPr>
              <a:t>Стресс ұғымы  туралы түсінік</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84872" y="1075561"/>
            <a:ext cx="6406449" cy="1555098"/>
          </a:xfrm>
          <a:solidFill>
            <a:srgbClr val="92D050"/>
          </a:solidFill>
        </p:spPr>
        <p:txBody>
          <a:bodyPr>
            <a:noAutofit/>
          </a:bodyPr>
          <a:lstStyle/>
          <a:p>
            <a:pPr marL="0" indent="0" algn="r">
              <a:buNone/>
            </a:pPr>
            <a:r>
              <a:rPr lang="ru-RU" sz="2000" dirty="0">
                <a:latin typeface="Times New Roman" panose="02020603050405020304" pitchFamily="18" charset="0"/>
                <a:cs typeface="Times New Roman" panose="02020603050405020304" pitchFamily="18" charset="0"/>
              </a:rPr>
              <a:t>Толық релаксация жағдайында да ұйықтап жатқан адам </a:t>
            </a:r>
          </a:p>
          <a:p>
            <a:pPr marL="0" indent="0" algn="r">
              <a:buNone/>
            </a:pPr>
            <a:r>
              <a:rPr lang="ru-RU" sz="2000" dirty="0">
                <a:latin typeface="Times New Roman" panose="02020603050405020304" pitchFamily="18" charset="0"/>
                <a:cs typeface="Times New Roman" panose="02020603050405020304" pitchFamily="18" charset="0"/>
              </a:rPr>
              <a:t>күйзеліске ұшырайды ...</a:t>
            </a:r>
          </a:p>
          <a:p>
            <a:pPr marL="0" indent="0" algn="r">
              <a:buNone/>
            </a:pPr>
            <a:r>
              <a:rPr lang="ru-RU" sz="2000" dirty="0">
                <a:latin typeface="Times New Roman" panose="02020603050405020304" pitchFamily="18" charset="0"/>
                <a:cs typeface="Times New Roman" panose="02020603050405020304" pitchFamily="18" charset="0"/>
              </a:rPr>
              <a:t>Стресстен толық құтылу өлімді білдіреді.</a:t>
            </a:r>
          </a:p>
          <a:p>
            <a:pPr marL="0" indent="0" algn="r">
              <a:buNone/>
            </a:pPr>
            <a:r>
              <a:rPr lang="ru-RU" sz="2000" dirty="0">
                <a:latin typeface="Times New Roman" panose="02020603050405020304" pitchFamily="18" charset="0"/>
                <a:cs typeface="Times New Roman" panose="02020603050405020304" pitchFamily="18" charset="0"/>
              </a:rPr>
              <a:t>Ганс Селье</a:t>
            </a:r>
          </a:p>
        </p:txBody>
      </p:sp>
      <p:sp>
        <p:nvSpPr>
          <p:cNvPr id="4" name="Прямоугольник 3"/>
          <p:cNvSpPr/>
          <p:nvPr/>
        </p:nvSpPr>
        <p:spPr>
          <a:xfrm>
            <a:off x="329047" y="2527733"/>
            <a:ext cx="6096000" cy="3477875"/>
          </a:xfrm>
          <a:prstGeom prst="rect">
            <a:avLst/>
          </a:prstGeom>
        </p:spPr>
        <p:txBody>
          <a:bodyPr>
            <a:spAutoFit/>
          </a:bodyPr>
          <a:lstStyle/>
          <a:p>
            <a:pPr algn="just"/>
            <a:r>
              <a:rPr lang="ru-RU" sz="2000" dirty="0">
                <a:latin typeface="Times New Roman" panose="02020603050405020304" pitchFamily="18" charset="0"/>
                <a:cs typeface="Times New Roman" panose="02020603050405020304" pitchFamily="18" charset="0"/>
              </a:rPr>
              <a:t>20 ғасырдың бірінші жартысында 1936 жылғы 4 шілдедегі еуропалық журналдардың бірінде "редакторға хаттар" бөлімінде Жас ғалым Ханс Сельенің шағын жазбасы пайда болды. Ескерту тек 74 жолдан тұрды және "әртүрлі зақымдаушы агенттер тудыратын Синдром"деп аталды. Дәл осы мақала стресс тұжырымдамасының басталуын білдіреді. Біраз уақыттан кейін американдық Уолтер Кэннон "күресу немесе қашу(жүгіру)" әмбебап реакциясы туралы классикалық шығармасында физиология мен психологияға "стресс" терминін енгізді.</a:t>
            </a:r>
          </a:p>
        </p:txBody>
      </p:sp>
      <p:pic>
        <p:nvPicPr>
          <p:cNvPr id="26626" name="Picture 2" descr="Книги, написанные Гансом Селье. Биография и профессиональная деятельность  Ганса Селье :: SYL.r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2755" y="2912002"/>
            <a:ext cx="4841227" cy="3532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283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505691" y="606425"/>
            <a:ext cx="10515600" cy="4351338"/>
          </a:xfrm>
        </p:spPr>
        <p:txBody>
          <a:bodyPr>
            <a:normAutofit/>
          </a:bodyPr>
          <a:lstStyle/>
          <a:p>
            <a:pPr algn="just"/>
            <a:r>
              <a:rPr lang="ru-RU" sz="1800" dirty="0">
                <a:latin typeface="Times New Roman" panose="02020603050405020304" pitchFamily="18" charset="0"/>
                <a:cs typeface="Times New Roman" panose="02020603050405020304" pitchFamily="18" charset="0"/>
              </a:rPr>
              <a:t>Стресс идеясы ғылыми әлемде өте танымал. Физиологиялық және психологиялық құбылыстардың байланысын орната отырып, «стресс» термині биологияда кеңінен қолданылады.Психологияда бұл ұғым мазасыздану, конфликт, эмоционалдық күйзеліс, фрустрация, күйзеліс т.б ұғымдарды қамтиды. 20 ғасырдың ортасынан бастап және бүгінгі күнге дейін стресстің теориялары мен модельдері қарқынды дамып келеді, олардың әрқайсысы стресстің мәніне, оның даму себептеріне, реттеу механизмдері мен ерекшеліктеріне көзқарастарды өзінше түсіндіреді.</a:t>
            </a:r>
          </a:p>
        </p:txBody>
      </p:sp>
      <p:sp>
        <p:nvSpPr>
          <p:cNvPr id="5" name="Прямоугольник 4"/>
          <p:cNvSpPr/>
          <p:nvPr/>
        </p:nvSpPr>
        <p:spPr>
          <a:xfrm>
            <a:off x="6878782" y="2488985"/>
            <a:ext cx="4530436"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latin typeface="Times New Roman" panose="02020603050405020304" pitchFamily="18" charset="0"/>
                <a:cs typeface="Times New Roman" panose="02020603050405020304" pitchFamily="18" charset="0"/>
              </a:rPr>
              <a:t>Г.Сельенің физиологиялық күйзеліс моделін Б.П.Доренвендом өзгерткен. Олар стресске бейімделгіш және бейімделмейтін жауаптарға негізделген дененің күйі ретінде қарады. Стресс факторлары әлеуметтік факторлар ретінде түсініледі: экономикалық немесе отбасылық сәтсіздіктер,жеке адамның қарапайым өмірін бұзатын (жойатын) немесе бұзу қаупін тудыратын объективті оқиғалар ретінде әрекет етеді. Олар міндетті түрде теріс емес және әрқашан объективті дағдарысқа әкелмейді- деп тұжырым жасаған.</a:t>
            </a:r>
          </a:p>
        </p:txBody>
      </p:sp>
      <p:pic>
        <p:nvPicPr>
          <p:cNvPr id="22530" name="Picture 2" descr="Процессы приспособления (адаптации) и компенсации организма - презентация  онлайн"/>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871" t="21240" r="14522" b="13524"/>
          <a:stretch/>
        </p:blipFill>
        <p:spPr bwMode="auto">
          <a:xfrm>
            <a:off x="661555" y="2353966"/>
            <a:ext cx="6061364" cy="4316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6821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242455" y="149225"/>
            <a:ext cx="5354782" cy="2437846"/>
          </a:xfrm>
        </p:spPr>
        <p:style>
          <a:lnRef idx="2">
            <a:schemeClr val="accent1"/>
          </a:lnRef>
          <a:fillRef idx="1">
            <a:schemeClr val="lt1"/>
          </a:fillRef>
          <a:effectRef idx="0">
            <a:schemeClr val="accent1"/>
          </a:effectRef>
          <a:fontRef idx="minor">
            <a:schemeClr val="dk1"/>
          </a:fontRef>
        </p:style>
        <p:txBody>
          <a:bodyPr>
            <a:normAutofit/>
          </a:bodyPr>
          <a:lstStyle/>
          <a:p>
            <a:pPr algn="just"/>
            <a:r>
              <a:rPr lang="ru-RU" sz="1800" dirty="0">
                <a:latin typeface="Times New Roman" panose="02020603050405020304" pitchFamily="18" charset="0"/>
                <a:cs typeface="Times New Roman" panose="02020603050405020304" pitchFamily="18" charset="0"/>
              </a:rPr>
              <a:t>Р. Лазарустың психологиялық стресстің когнитивті теориясында, ол жағымсыз әсер ету қаупін субъективті танымдық бағалаудың рөлі және оның стрессті жеңу мүмкіндігі туралы ережеге негізделген. Р. Лазарус қоршаған ортаға бейімделу эмоциялармен анықталады, ал когнитивті процестер эмоционалды реакциялардың сапасы мен қарқындылығын анықтайды дейді.</a:t>
            </a:r>
          </a:p>
        </p:txBody>
      </p:sp>
      <p:sp>
        <p:nvSpPr>
          <p:cNvPr id="5" name="Прямоугольник 4"/>
          <p:cNvSpPr/>
          <p:nvPr/>
        </p:nvSpPr>
        <p:spPr>
          <a:xfrm>
            <a:off x="1662545" y="4040233"/>
            <a:ext cx="6096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ru-RU" dirty="0">
                <a:latin typeface="Times New Roman" panose="02020603050405020304" pitchFamily="18" charset="0"/>
                <a:cs typeface="Times New Roman" panose="02020603050405020304" pitchFamily="18" charset="0"/>
              </a:rPr>
              <a:t>Адамның өзіне әсер ететін жағдайдың ықтимал қауіпті салдарын болжауын автор қауіпті бағалау ретінде анықтаған. Жағдайдың мәнін және оған қатысты талдаумен байланысты қауіп-қатерлерді бағалау процестері күрделі: олар салыстырмалы түрде қарапайым қабылдау функцияларын ғана емес, сонымен қатар есте сақтау процестерін, абстрактілі ойлау қабілетін, субъектінің өткен тәжірибесінің элементтерін, оны үйрену, т.б.</a:t>
            </a:r>
          </a:p>
        </p:txBody>
      </p:sp>
      <p:sp>
        <p:nvSpPr>
          <p:cNvPr id="6" name="Стрелка вниз 5"/>
          <p:cNvSpPr/>
          <p:nvPr/>
        </p:nvSpPr>
        <p:spPr>
          <a:xfrm rot="20048020">
            <a:off x="3574472" y="2709645"/>
            <a:ext cx="512618" cy="120801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p:txBody>
      </p:sp>
      <p:pic>
        <p:nvPicPr>
          <p:cNvPr id="21506" name="Picture 2" descr="Лазарус, Ричард — Википедия"/>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49648" y="176935"/>
            <a:ext cx="3333750" cy="4410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5028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ои линии, абстракция, волна, белый фон картинки на рабочий стол, раздел  абстракции - скачать"/>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blipFill>
            <a:blip r:embed="rId4"/>
            <a:tile tx="0" ty="0" sx="100000" sy="100000" flip="none" algn="tl"/>
          </a:blipFill>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solidFill>
            <a:srgbClr val="00B0F0"/>
          </a:solidFill>
        </p:spPr>
        <p:txBody>
          <a:bodyPr>
            <a:noAutofit/>
          </a:bodyPr>
          <a:lstStyle/>
          <a:p>
            <a:pPr marL="342900" indent="-342900" algn="jus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Ганс Селье өзінің "күйзеліссіз Стресс" кітабында стрессті физикалық, химиялық және органикалық факторларға физиологиялық реакция ретінде қарастырды.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Бұл реакциялар мұны дәлелдейді:</a:t>
            </a:r>
          </a:p>
        </p:txBody>
      </p:sp>
      <p:sp>
        <p:nvSpPr>
          <p:cNvPr id="5" name="Выноска со стрелкой вверх 4"/>
          <p:cNvSpPr/>
          <p:nvPr/>
        </p:nvSpPr>
        <p:spPr>
          <a:xfrm>
            <a:off x="2396836" y="1376812"/>
            <a:ext cx="8956964" cy="1849582"/>
          </a:xfrm>
          <a:prstGeom prst="up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396836" y="2043904"/>
            <a:ext cx="8956964" cy="120032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just"/>
            <a:r>
              <a:rPr lang="ru-RU" dirty="0">
                <a:latin typeface="Times New Roman" panose="02020603050405020304" pitchFamily="18" charset="0"/>
                <a:cs typeface="Times New Roman" panose="02020603050405020304" pitchFamily="18" charset="0"/>
              </a:rPr>
              <a:t>1. Барлық биологиялық организмдерде Ішкі тепе-теңдік күйін немесе олардың жүйелерінің тепе-теңдігін сақтаудың туа біткен механизмдері бар. Ішкі тепе-теңдікті сақтау гомеостаз процестерімен қамтамасыз етіледі. Гомеостазды сақтау-ағзаның өмірлік маңызды міндеті.</a:t>
            </a:r>
          </a:p>
        </p:txBody>
      </p:sp>
      <p:sp>
        <p:nvSpPr>
          <p:cNvPr id="7" name="Выноска со стрелкой вверх 6"/>
          <p:cNvSpPr/>
          <p:nvPr/>
        </p:nvSpPr>
        <p:spPr>
          <a:xfrm>
            <a:off x="207818" y="3401881"/>
            <a:ext cx="9628909" cy="1649235"/>
          </a:xfrm>
          <a:prstGeom prst="upArrowCallout">
            <a:avLst/>
          </a:prstGeom>
          <a:gradFill>
            <a:gsLst>
              <a:gs pos="0">
                <a:srgbClr val="5E9EFF"/>
              </a:gs>
              <a:gs pos="39999">
                <a:srgbClr val="85C2FF"/>
              </a:gs>
              <a:gs pos="70000">
                <a:srgbClr val="C4D6EB"/>
              </a:gs>
              <a:gs pos="100000">
                <a:srgbClr val="FFEBFA"/>
              </a:gs>
            </a:gsLst>
            <a:lin ang="54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2. Стресс факторлар, яғни күшті сыртқы тітіркендіргіштер </a:t>
            </a:r>
            <a:r>
              <a:rPr lang="kk-KZ" dirty="0">
                <a:solidFill>
                  <a:schemeClr val="tx1"/>
                </a:solidFill>
                <a:latin typeface="Times New Roman" panose="02020603050405020304" pitchFamily="18" charset="0"/>
                <a:cs typeface="Times New Roman" panose="02020603050405020304" pitchFamily="18" charset="0"/>
              </a:rPr>
              <a:t> і</a:t>
            </a:r>
            <a:r>
              <a:rPr lang="ru-RU" dirty="0">
                <a:solidFill>
                  <a:schemeClr val="tx1"/>
                </a:solidFill>
                <a:latin typeface="Times New Roman" panose="02020603050405020304" pitchFamily="18" charset="0"/>
                <a:cs typeface="Times New Roman" panose="02020603050405020304" pitchFamily="18" charset="0"/>
              </a:rPr>
              <a:t>шкі тепе-теңдікті бұзады. Дене кез-келген жекпе-жекке жағымды немесе жағымсыз физиологиялық қозу арқылы жауап береді. Бұл реакция қорғаныс-бейімделу реакциясы болып табылады.</a:t>
            </a:r>
          </a:p>
        </p:txBody>
      </p:sp>
      <p:sp>
        <p:nvSpPr>
          <p:cNvPr id="8" name="Выноска со стрелкой вверх 7"/>
          <p:cNvSpPr/>
          <p:nvPr/>
        </p:nvSpPr>
        <p:spPr>
          <a:xfrm>
            <a:off x="2964873" y="5184616"/>
            <a:ext cx="8936182" cy="1357745"/>
          </a:xfrm>
          <a:prstGeom prst="upArrowCallout">
            <a:avLst/>
          </a:prstGeom>
          <a:blipFill>
            <a:blip r:embed="rId5"/>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3. Стресстің дамуы және оған бейімделу бірнеше кезеңнен өтеді. Әр кезеңге өту және өту уақыты дененің төзімділік деңгейіне, қарқындылығына және стресстің әсер ету ұзақтығына байланысты.</a:t>
            </a:r>
          </a:p>
        </p:txBody>
      </p:sp>
    </p:spTree>
    <p:extLst>
      <p:ext uri="{BB962C8B-B14F-4D97-AF65-F5344CB8AC3E}">
        <p14:creationId xmlns:p14="http://schemas.microsoft.com/office/powerpoint/2010/main" xmlns="" val="648410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Выноска со стрелкой вниз 4"/>
          <p:cNvSpPr/>
          <p:nvPr/>
        </p:nvSpPr>
        <p:spPr>
          <a:xfrm>
            <a:off x="717452" y="166255"/>
            <a:ext cx="10283057" cy="1898073"/>
          </a:xfrm>
          <a:prstGeom prst="downArrowCallou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4. Денеде стресстің алдын алу және тоқтату үшін бейімделу мүмкіндіктерінің шектеулі резервтері бар – олардың сарқылуы ауру мен өлімге әкелуі мүмкін. Г. Селье өзінің зерттеулерінің барлық нәтижелерін қорытындылады және стресстік жағдайдың дамуы үш кезеңнен өтеді деген қорытындыға келді, ол оны жалпы бейімделу синдромы деп атады.</a:t>
            </a:r>
          </a:p>
        </p:txBody>
      </p:sp>
      <p:sp>
        <p:nvSpPr>
          <p:cNvPr id="6" name="Прямоугольник 5"/>
          <p:cNvSpPr/>
          <p:nvPr/>
        </p:nvSpPr>
        <p:spPr>
          <a:xfrm>
            <a:off x="2691830" y="2198177"/>
            <a:ext cx="6808339"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Дененің зақымдайтын факторларға төзімділігі.</a:t>
            </a:r>
          </a:p>
        </p:txBody>
      </p:sp>
      <p:pic>
        <p:nvPicPr>
          <p:cNvPr id="19458" name="Picture 2" descr="Стресс: как уменьшить его влияние на качество жизни человека | Холодова  И.Н. , Зайденварг Г.Е. | «РМЖ» №2(ll) от 26.03.201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700"/>
          <a:stretch/>
        </p:blipFill>
        <p:spPr bwMode="auto">
          <a:xfrm>
            <a:off x="2452254" y="2738271"/>
            <a:ext cx="7287492" cy="3907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3261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Тема1" id="{5E64EFFF-A7CB-4758-938B-9A45D88F1C66}" vid="{D5FD858E-7E15-458C-9A0F-AF8608C379DB}"/>
    </a:ext>
  </a:extLst>
</a:theme>
</file>

<file path=docProps/app.xml><?xml version="1.0" encoding="utf-8"?>
<Properties xmlns="http://schemas.openxmlformats.org/officeDocument/2006/extended-properties" xmlns:vt="http://schemas.openxmlformats.org/officeDocument/2006/docPropsVTypes">
  <Template>Тема1</Template>
  <TotalTime>7311</TotalTime>
  <Words>2000</Words>
  <Application>Microsoft Office PowerPoint</Application>
  <PresentationFormat>Произвольный</PresentationFormat>
  <Paragraphs>89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Тема1</vt:lpstr>
      <vt:lpstr>Слайд 1</vt:lpstr>
      <vt:lpstr>Слайд 2</vt:lpstr>
      <vt:lpstr>Жоспар</vt:lpstr>
      <vt:lpstr>Кіріспе</vt:lpstr>
      <vt:lpstr>Стресс ұғымы  туралы түсінік</vt:lpstr>
      <vt:lpstr>Слайд 6</vt:lpstr>
      <vt:lpstr>Слайд 7</vt:lpstr>
      <vt:lpstr>Ганс Селье өзінің "күйзеліссіз Стресс" кітабында стрессті физикалық, химиялық және органикалық факторларға физиологиялық реакция ретінде қарастырды.  Бұл реакциялар мұны дәлелдейді:</vt:lpstr>
      <vt:lpstr>Слайд 9</vt:lpstr>
      <vt:lpstr>Слайд 10</vt:lpstr>
      <vt:lpstr>Стресстің түрлері</vt:lpstr>
      <vt:lpstr>Слайд 12</vt:lpstr>
      <vt:lpstr>Слайд 13</vt:lpstr>
      <vt:lpstr>Бейімделу</vt:lpstr>
      <vt:lpstr>Дененің күйзеліске бейімделу дәрежесі бойынша дененің жағдайы келесі деңгейлерге жіктеуге болады:</vt:lpstr>
      <vt:lpstr>Слайд 16</vt:lpstr>
      <vt:lpstr>Бейімделу стрессорлық реакциясы келесі фазалардан тұрады:</vt:lpstr>
      <vt:lpstr>Слайд 18</vt:lpstr>
      <vt:lpstr>Слайд 19</vt:lpstr>
      <vt:lpstr>Слайд 20</vt:lpstr>
      <vt:lpstr>Слайд 21</vt:lpstr>
      <vt:lpstr>Адаптацияның дамуы</vt:lpstr>
      <vt:lpstr>Слайд 23</vt:lpstr>
      <vt:lpstr>Стрессті нейтрализациялау әдістері</vt:lpstr>
      <vt:lpstr>Қорытынды</vt:lpstr>
      <vt:lpstr>Пайдаланылған әдебиеттер тізімі</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217</cp:revision>
  <dcterms:created xsi:type="dcterms:W3CDTF">2022-09-18T08:24:35Z</dcterms:created>
  <dcterms:modified xsi:type="dcterms:W3CDTF">2022-11-09T20:35:50Z</dcterms:modified>
</cp:coreProperties>
</file>